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2"/>
  </p:notesMasterIdLst>
  <p:sldIdLst>
    <p:sldId id="269" r:id="rId2"/>
    <p:sldId id="256" r:id="rId3"/>
    <p:sldId id="279" r:id="rId4"/>
    <p:sldId id="281" r:id="rId5"/>
    <p:sldId id="273" r:id="rId6"/>
    <p:sldId id="260" r:id="rId7"/>
    <p:sldId id="280" r:id="rId8"/>
    <p:sldId id="278" r:id="rId9"/>
    <p:sldId id="267" r:id="rId10"/>
    <p:sldId id="272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692" autoAdjust="0"/>
    <p:restoredTop sz="79012" autoAdjust="0"/>
  </p:normalViewPr>
  <p:slideViewPr>
    <p:cSldViewPr snapToObjects="1">
      <p:cViewPr varScale="1">
        <p:scale>
          <a:sx n="69" d="100"/>
          <a:sy n="69" d="100"/>
        </p:scale>
        <p:origin x="-13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BBD0532-0C8D-4A14-95AA-36512BE66D41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9E0E72E-1A87-437D-B98C-543D86799C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example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7AE134-85FD-4932-9DEF-2541B50FCA1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569D8-3251-491B-AB1F-9BA59AEF638C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66E8F-C26F-47F1-8A66-DFB6128546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3568C-503B-4815-B285-623F89D64A5A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F535A-FDFC-4743-A30B-012E11190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6ECDB-1951-4990-B5EC-B68298EC8F45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B74A9-9F14-41A7-B8D0-C99E6DB763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DBFD-CABA-4103-A8B9-A9B9478376B0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B628-30C6-4F9D-9B87-A2FEC7509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895C9-B2B6-464C-A9DE-A83BACEFBC4D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8DD96-10AE-4A0B-9BDE-BEAED52E3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0F333-BE11-43FB-929B-D315935E73C1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E6C0E-EA50-4A8D-805A-B66BA0FC5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8471B-2732-4E85-AFC8-3C303E95A6EA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2EBF9-8E7D-43FE-AC8E-0C31A8997A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1692C-8566-4339-87D6-E23DDD1F02E9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EF588-5775-48E1-A47D-BD15E339E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915E0-9B36-4844-BCDD-97C011FEF227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77D95-1934-44C4-ADE6-A047A0283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2B752-01B7-4706-A3C1-D62CA1FDAE89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50DED-C729-4EAB-8214-4C9638291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16FE6-EFDC-4BE1-8EE7-8E4E42405B1C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19923-1287-4801-865F-B1539A09B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CDDD86-E86E-4623-8D3A-94CBB58B19E1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1E17B5-6464-4E8B-ABA4-400D75975F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7" r:id="rId2"/>
    <p:sldLayoutId id="2147483686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7" r:id="rId9"/>
    <p:sldLayoutId id="2147483683" r:id="rId10"/>
    <p:sldLayoutId id="214748368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dotstuff.files.wordpress.com/2007/10/music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609600"/>
            <a:ext cx="441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://www.gospelcity.com/image.php?imageID=15667"/>
          <p:cNvPicPr>
            <a:picLocks noChangeAspect="1" noChangeArrowheads="1"/>
          </p:cNvPicPr>
          <p:nvPr/>
        </p:nvPicPr>
        <p:blipFill>
          <a:blip r:embed="rId3"/>
          <a:srcRect t="18971" b="20949"/>
          <a:stretch>
            <a:fillRect/>
          </a:stretch>
        </p:blipFill>
        <p:spPr bwMode="auto">
          <a:xfrm>
            <a:off x="5029200" y="5029200"/>
            <a:ext cx="3733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byte.org/images/piracy_2Dkills_2Dmusic_2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371600"/>
            <a:ext cx="382111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9 -0.08634 C -0.00486 -0.09838 -0.00573 -0.11065 -0.00365 -0.12222 C -0.00313 -0.125 0.00017 -0.12477 0.00173 -0.12685 C 0.01041 -0.1382 0.00607 -0.13495 0.01961 -0.13889 C 0.05573 -0.13519 0.0533 -0.13773 0.04635 -0.07685 C 0.04583 -0.07292 0.04271 -0.0706 0.04097 -0.06736 C 0.03819 -0.05579 0.03385 -0.04375 0.03211 -0.03171 C 0.03159 -0.02778 0.03177 -0.02338 0.03038 -0.01968 C 0.0276 -0.01273 0.01961 -0.0007 0.01961 -0.00046 C 0.01614 0.01296 0.01701 0.01805 0.00885 0.02546 C -0.00243 0.01551 -0.01389 0.00486 -0.02691 -0.0007 C -0.03646 -0.01042 -0.04445 -0.01875 -0.05191 -0.03171 C -0.05417 -0.04283 -0.0566 -0.05394 -0.05903 -0.06505 C -0.06007 -0.06991 -0.0625 -0.0794 -0.0625 -0.07917 C -0.06198 -0.08565 -0.06233 -0.09236 -0.06077 -0.09838 C -0.05729 -0.11111 -0.0408 -0.11158 -0.03403 -0.11273 C -0.02153 -0.11181 -0.00747 -0.11829 0.00347 -0.11019 C 0.00868 -0.10625 0.00434 -0.09352 0.00173 -0.08634 C 0.00069 -0.08357 -0.00295 -0.08634 -0.00539 -0.08634 Z " pathEditMode="relative" rAng="0" ptsTypes="fffffffffffffffffff">
                                      <p:cBhvr>
                                        <p:cTn id="2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04800" y="-228600"/>
            <a:ext cx="8610600" cy="2133600"/>
          </a:xfrm>
          <a:effectLst>
            <a:glow rad="101600">
              <a:schemeClr val="accent4">
                <a:lumMod val="60000"/>
                <a:lumOff val="40000"/>
                <a:alpha val="75000"/>
              </a:schemeClr>
            </a:glow>
          </a:effectLst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000" u="sng" dirty="0" smtClean="0"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>
                    <a:schemeClr val="bg2">
                      <a:alpha val="43000"/>
                    </a:schemeClr>
                  </a:outerShdw>
                </a:effectLst>
                <a:latin typeface="Arial Black" pitchFamily="34" charset="0"/>
                <a:cs typeface="Baskerville Old Face"/>
              </a:rPr>
              <a:t>Entertainment Law:</a:t>
            </a:r>
            <a:r>
              <a:rPr lang="en-US" sz="6600" dirty="0" smtClean="0"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>
                    <a:schemeClr val="bg2">
                      <a:alpha val="43000"/>
                    </a:schemeClr>
                  </a:outerShdw>
                </a:effectLst>
                <a:latin typeface="Arial Black" pitchFamily="34" charset="0"/>
                <a:cs typeface="Baskerville Old Face"/>
              </a:rPr>
              <a:t/>
            </a:r>
            <a:br>
              <a:rPr lang="en-US" sz="6600" dirty="0" smtClean="0"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>
                    <a:schemeClr val="bg2">
                      <a:alpha val="43000"/>
                    </a:schemeClr>
                  </a:outerShdw>
                </a:effectLst>
                <a:latin typeface="Arial Black" pitchFamily="34" charset="0"/>
                <a:cs typeface="Baskerville Old Face"/>
              </a:rPr>
            </a:br>
            <a:r>
              <a:rPr lang="en-US" sz="2800" dirty="0" smtClean="0"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>
                    <a:lumMod val="75000"/>
                  </a:schemeClr>
                </a:solidFill>
                <a:effectLst>
                  <a:outerShdw blurRad="50800" dist="38100" dir="2700000">
                    <a:schemeClr val="bg2">
                      <a:alpha val="43000"/>
                    </a:schemeClr>
                  </a:outerShdw>
                </a:effectLst>
                <a:latin typeface="Trebuchet MS" pitchFamily="34" charset="0"/>
                <a:cs typeface="Baskerville Old Face"/>
              </a:rPr>
              <a:t>Protecting the Rights of Famous Writers</a:t>
            </a:r>
            <a:endParaRPr lang="en-US" sz="2800" dirty="0"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chemeClr val="bg1">
                  <a:lumMod val="75000"/>
                </a:schemeClr>
              </a:solidFill>
              <a:effectLst>
                <a:outerShdw blurRad="50800" dist="38100" dir="2700000">
                  <a:schemeClr val="bg2">
                    <a:alpha val="43000"/>
                  </a:schemeClr>
                </a:outerShdw>
              </a:effectLst>
              <a:latin typeface="Trebuchet MS" pitchFamily="34" charset="0"/>
              <a:cs typeface="Baskerville Old Face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2133600" y="3200400"/>
            <a:ext cx="6553200" cy="609600"/>
          </a:xfrm>
        </p:spPr>
        <p:txBody>
          <a:bodyPr/>
          <a:lstStyle/>
          <a:p>
            <a:pPr marR="0"/>
            <a:r>
              <a:rPr lang="en-US" sz="3600" dirty="0" smtClean="0">
                <a:latin typeface="Trebuchet MS" pitchFamily="34" charset="0"/>
              </a:rPr>
              <a:t>Hope Scheckelhoff</a:t>
            </a:r>
          </a:p>
          <a:p>
            <a:pPr marR="0"/>
            <a:r>
              <a:rPr lang="en-US" sz="3600" dirty="0" err="1" smtClean="0">
                <a:latin typeface="Trebuchet MS" pitchFamily="34" charset="0"/>
              </a:rPr>
              <a:t>Atholton</a:t>
            </a:r>
            <a:r>
              <a:rPr lang="en-US" sz="3600" dirty="0" smtClean="0">
                <a:latin typeface="Trebuchet MS" pitchFamily="34" charset="0"/>
              </a:rPr>
              <a:t> High School</a:t>
            </a:r>
          </a:p>
          <a:p>
            <a:pPr marR="0"/>
            <a:r>
              <a:rPr lang="en-US" sz="3600" dirty="0" smtClean="0">
                <a:latin typeface="Trebuchet MS" pitchFamily="34" charset="0"/>
              </a:rPr>
              <a:t>Independent Research  G/T</a:t>
            </a:r>
          </a:p>
          <a:p>
            <a:pPr marR="0"/>
            <a:r>
              <a:rPr lang="en-US" sz="2800" dirty="0" smtClean="0">
                <a:latin typeface="Trebuchet MS" pitchFamily="34" charset="0"/>
              </a:rPr>
              <a:t>Advisor: </a:t>
            </a:r>
            <a:r>
              <a:rPr lang="en-US" sz="2800" dirty="0" err="1" smtClean="0">
                <a:latin typeface="Trebuchet MS" pitchFamily="34" charset="0"/>
              </a:rPr>
              <a:t>Stef</a:t>
            </a:r>
            <a:r>
              <a:rPr lang="en-US" sz="2800" dirty="0" smtClean="0">
                <a:latin typeface="Trebuchet MS" pitchFamily="34" charset="0"/>
              </a:rPr>
              <a:t> </a:t>
            </a:r>
            <a:r>
              <a:rPr lang="en-US" sz="2800" dirty="0" err="1" smtClean="0">
                <a:latin typeface="Trebuchet MS" pitchFamily="34" charset="0"/>
              </a:rPr>
              <a:t>Cassella</a:t>
            </a:r>
            <a:endParaRPr lang="en-US" sz="2800" dirty="0" smtClean="0">
              <a:latin typeface="Trebuchet MS" pitchFamily="34" charset="0"/>
            </a:endParaRPr>
          </a:p>
          <a:p>
            <a:pPr marR="0"/>
            <a:r>
              <a:rPr lang="en-US" sz="2800" dirty="0" smtClean="0">
                <a:latin typeface="Trebuchet MS" pitchFamily="34" charset="0"/>
              </a:rPr>
              <a:t>Justice Department Lawyer</a:t>
            </a:r>
          </a:p>
          <a:p>
            <a:pPr marR="0"/>
            <a:endParaRPr lang="en-US" sz="4400" dirty="0" smtClean="0"/>
          </a:p>
        </p:txBody>
      </p:sp>
      <p:pic>
        <p:nvPicPr>
          <p:cNvPr id="15363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913" y="1951038"/>
            <a:ext cx="3633787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913" y="4876800"/>
            <a:ext cx="251460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rgbClr val="0070C0"/>
                </a:solidFill>
                <a:latin typeface="Arial Black" pitchFamily="34" charset="0"/>
              </a:rPr>
              <a:t>Music Piracy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686800" cy="42672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3200" dirty="0" smtClean="0">
                <a:latin typeface="Arial Black" pitchFamily="34" charset="0"/>
              </a:rPr>
              <a:t> unauthorized reproduction or use of a copyrighted book, recording, television program, patented invention, trademarked product, etc.</a:t>
            </a:r>
            <a:endParaRPr lang="en-US" sz="3200" dirty="0" smtClean="0">
              <a:latin typeface="Arial Black" pitchFamily="34" charset="0"/>
            </a:endParaRP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rgbClr val="0070C0"/>
                </a:solidFill>
                <a:latin typeface="Arial Black" pitchFamily="34" charset="0"/>
              </a:rPr>
              <a:t>The Rights of Writers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 smtClean="0">
                <a:latin typeface="Arial Black" pitchFamily="34" charset="0"/>
              </a:rPr>
              <a:t>Copy the work</a:t>
            </a:r>
            <a:endParaRPr lang="en-US" sz="3200" dirty="0" smtClean="0">
              <a:latin typeface="Arial Black" pitchFamily="34" charset="0"/>
            </a:endParaRPr>
          </a:p>
          <a:p>
            <a:r>
              <a:rPr lang="en-US" sz="3200" dirty="0" smtClean="0">
                <a:latin typeface="Arial Black" pitchFamily="34" charset="0"/>
              </a:rPr>
              <a:t>Issue copies of the work</a:t>
            </a:r>
          </a:p>
          <a:p>
            <a:r>
              <a:rPr lang="en-US" sz="3200" dirty="0" smtClean="0">
                <a:latin typeface="Arial Black" pitchFamily="34" charset="0"/>
              </a:rPr>
              <a:t>Perform the work</a:t>
            </a:r>
          </a:p>
          <a:p>
            <a:r>
              <a:rPr lang="en-US" sz="3200" dirty="0" smtClean="0">
                <a:latin typeface="Arial Black" pitchFamily="34" charset="0"/>
              </a:rPr>
              <a:t>Show or broadcast work to the public</a:t>
            </a:r>
          </a:p>
          <a:p>
            <a:r>
              <a:rPr lang="en-US" sz="3200" dirty="0" smtClean="0">
                <a:latin typeface="Arial Black" pitchFamily="34" charset="0"/>
              </a:rPr>
              <a:t>Adapt the work</a:t>
            </a:r>
            <a:endParaRPr lang="en-US" sz="3200" dirty="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894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sz="2800" dirty="0" smtClean="0"/>
          </a:p>
          <a:p>
            <a:pPr lvl="1"/>
            <a:r>
              <a:rPr lang="en-US" sz="2800" dirty="0" smtClean="0">
                <a:latin typeface="Arial Black" pitchFamily="34" charset="0"/>
              </a:rPr>
              <a:t>I</a:t>
            </a:r>
            <a:r>
              <a:rPr lang="en-US" sz="2800" dirty="0" smtClean="0">
                <a:latin typeface="Arial Black" pitchFamily="34" charset="0"/>
              </a:rPr>
              <a:t>ndividuals </a:t>
            </a:r>
            <a:r>
              <a:rPr lang="en-US" sz="2800" dirty="0" smtClean="0">
                <a:latin typeface="Arial Black" pitchFamily="34" charset="0"/>
              </a:rPr>
              <a:t>who illegally upload or download music online</a:t>
            </a:r>
          </a:p>
          <a:p>
            <a:pPr lvl="1"/>
            <a:r>
              <a:rPr lang="en-US" sz="2800" dirty="0" smtClean="0">
                <a:latin typeface="Arial Black" pitchFamily="34" charset="0"/>
              </a:rPr>
              <a:t>Online </a:t>
            </a:r>
            <a:r>
              <a:rPr lang="en-US" sz="2800" dirty="0" smtClean="0">
                <a:latin typeface="Arial Black" pitchFamily="34" charset="0"/>
              </a:rPr>
              <a:t>companies who build businesses based on theft and encourage users to break the law</a:t>
            </a:r>
          </a:p>
          <a:p>
            <a:pPr lvl="1"/>
            <a:r>
              <a:rPr lang="en-US" sz="2800" dirty="0" smtClean="0">
                <a:latin typeface="Arial Black" pitchFamily="34" charset="0"/>
              </a:rPr>
              <a:t>Criminals manufacturing mass numbers of counterfeit CDs for sale on street corners, flea markets or at retail stores.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914400" y="838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smtClean="0">
                <a:solidFill>
                  <a:srgbClr val="0070C0"/>
                </a:solidFill>
                <a:latin typeface="Arial Black" pitchFamily="34" charset="0"/>
                <a:ea typeface="+mj-ea"/>
                <a:cs typeface="+mj-cs"/>
              </a:rPr>
              <a:t>Music Theft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915400" cy="4419600"/>
          </a:xfrm>
        </p:spPr>
        <p:txBody>
          <a:bodyPr/>
          <a:lstStyle/>
          <a:p>
            <a:pPr>
              <a:buClrTx/>
              <a:buFont typeface="Wingdings" pitchFamily="2" charset="2"/>
              <a:buChar char="v"/>
            </a:pPr>
            <a:r>
              <a:rPr lang="en-US" sz="2800" dirty="0" smtClean="0">
                <a:latin typeface="Arial Black" pitchFamily="34" charset="0"/>
                <a:ea typeface="American Typewriter"/>
                <a:cs typeface="American Typewriter"/>
              </a:rPr>
              <a:t>“</a:t>
            </a:r>
            <a:r>
              <a:rPr lang="en-US" sz="2800" dirty="0" smtClean="0">
                <a:latin typeface="Arial Black" pitchFamily="34" charset="0"/>
                <a:ea typeface="American Typewriter"/>
                <a:cs typeface="American Typewriter"/>
              </a:rPr>
              <a:t>Ice </a:t>
            </a:r>
            <a:r>
              <a:rPr lang="en-US" sz="2800" dirty="0" err="1" smtClean="0">
                <a:latin typeface="Arial Black" pitchFamily="34" charset="0"/>
                <a:ea typeface="American Typewriter"/>
                <a:cs typeface="American Typewriter"/>
              </a:rPr>
              <a:t>Ice</a:t>
            </a:r>
            <a:r>
              <a:rPr lang="en-US" sz="2800" dirty="0" smtClean="0">
                <a:latin typeface="Arial Black" pitchFamily="34" charset="0"/>
                <a:ea typeface="American Typewriter"/>
                <a:cs typeface="American Typewriter"/>
              </a:rPr>
              <a:t> Baby” by Vanilla Ice stole an unauthorized base line and melody written in David Bowie and Queen’s song “Under Pressure”</a:t>
            </a:r>
          </a:p>
          <a:p>
            <a:pPr>
              <a:buClrTx/>
              <a:buFont typeface="Wingdings 2" pitchFamily="18" charset="2"/>
              <a:buNone/>
            </a:pPr>
            <a:endParaRPr lang="en-US" sz="2800" dirty="0" smtClean="0">
              <a:latin typeface="Arial Black" pitchFamily="34" charset="0"/>
              <a:ea typeface="American Typewriter"/>
              <a:cs typeface="American Typewriter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800" dirty="0" smtClean="0">
                <a:latin typeface="Arial Black" pitchFamily="34" charset="0"/>
                <a:ea typeface="American Typewriter"/>
                <a:cs typeface="American Typewriter"/>
              </a:rPr>
              <a:t> The band “The Truth Hurts” uses </a:t>
            </a:r>
            <a:r>
              <a:rPr lang="en-US" sz="2800" dirty="0" err="1" smtClean="0">
                <a:latin typeface="Arial Black" pitchFamily="34" charset="0"/>
                <a:ea typeface="American Typewriter"/>
                <a:cs typeface="American Typewriter"/>
              </a:rPr>
              <a:t>Bappi</a:t>
            </a:r>
            <a:r>
              <a:rPr lang="en-US" sz="2800" dirty="0" smtClean="0">
                <a:latin typeface="Arial Black" pitchFamily="34" charset="0"/>
                <a:ea typeface="American Typewriter"/>
                <a:cs typeface="American Typewriter"/>
              </a:rPr>
              <a:t> </a:t>
            </a:r>
            <a:r>
              <a:rPr lang="en-US" sz="2800" dirty="0" err="1" smtClean="0">
                <a:latin typeface="Arial Black" pitchFamily="34" charset="0"/>
                <a:ea typeface="American Typewriter"/>
                <a:cs typeface="American Typewriter"/>
              </a:rPr>
              <a:t>Lahiri’s</a:t>
            </a:r>
            <a:r>
              <a:rPr lang="en-US" sz="2800" dirty="0" smtClean="0">
                <a:latin typeface="Arial Black" pitchFamily="34" charset="0"/>
                <a:ea typeface="American Typewriter"/>
                <a:cs typeface="American Typewriter"/>
              </a:rPr>
              <a:t> songs without permission or credit</a:t>
            </a:r>
          </a:p>
        </p:txBody>
      </p:sp>
      <p:pic>
        <p:nvPicPr>
          <p:cNvPr id="1843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365750"/>
            <a:ext cx="11430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0" dirty="0" smtClean="0">
                <a:solidFill>
                  <a:srgbClr val="0070C0"/>
                </a:solidFill>
                <a:latin typeface="Arial Black" pitchFamily="34" charset="0"/>
                <a:ea typeface="+mj-ea"/>
                <a:cs typeface="+mj-cs"/>
              </a:rPr>
              <a:t>Real Life Examples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rgbClr val="0070C0"/>
                </a:solidFill>
                <a:latin typeface="Arial Black" pitchFamily="34" charset="0"/>
              </a:rPr>
              <a:t>If Piracy Continues…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5532438"/>
          </a:xfrm>
        </p:spPr>
        <p:txBody>
          <a:bodyPr/>
          <a:lstStyle/>
          <a:p>
            <a:r>
              <a:rPr lang="en-US" sz="3200" dirty="0" smtClean="0">
                <a:latin typeface="Arial Black" pitchFamily="34" charset="0"/>
              </a:rPr>
              <a:t>Fewer </a:t>
            </a:r>
            <a:r>
              <a:rPr lang="en-US" sz="3200" dirty="0" smtClean="0">
                <a:latin typeface="Arial Black" pitchFamily="34" charset="0"/>
              </a:rPr>
              <a:t>artists will be signed by record companies</a:t>
            </a:r>
          </a:p>
          <a:p>
            <a:r>
              <a:rPr lang="en-US" sz="3200" dirty="0" smtClean="0">
                <a:latin typeface="Arial Black" pitchFamily="34" charset="0"/>
              </a:rPr>
              <a:t>Writers will stop writing</a:t>
            </a:r>
          </a:p>
          <a:p>
            <a:r>
              <a:rPr lang="en-US" sz="3200" dirty="0" smtClean="0">
                <a:latin typeface="Arial Black" pitchFamily="34" charset="0"/>
              </a:rPr>
              <a:t>Less music will be available to consumers</a:t>
            </a:r>
          </a:p>
          <a:p>
            <a:pPr>
              <a:buFont typeface="Wingdings 2" pitchFamily="18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rgbClr val="0070C0"/>
                </a:solidFill>
                <a:latin typeface="Arial Black" pitchFamily="34" charset="0"/>
              </a:rPr>
              <a:t>Taking Action…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 Black" pitchFamily="34" charset="0"/>
                <a:ea typeface="American Typewriter"/>
                <a:cs typeface="American Typewriter"/>
              </a:rPr>
              <a:t>Vice President Joe Biden tries to help end piracy</a:t>
            </a:r>
          </a:p>
          <a:p>
            <a:pPr>
              <a:buFont typeface="Wingdings 2" pitchFamily="18" charset="2"/>
              <a:buNone/>
            </a:pPr>
            <a:endParaRPr lang="en-US" sz="2800" dirty="0" smtClean="0">
              <a:latin typeface="Arial Black" pitchFamily="34" charset="0"/>
              <a:ea typeface="American Typewriter"/>
              <a:cs typeface="American Typewriter"/>
            </a:endParaRPr>
          </a:p>
          <a:p>
            <a:r>
              <a:rPr lang="en-US" sz="2800" dirty="0" smtClean="0">
                <a:latin typeface="Arial Black" pitchFamily="34" charset="0"/>
                <a:ea typeface="American Typewriter"/>
                <a:cs typeface="American Typewriter"/>
              </a:rPr>
              <a:t>What writers can do to ensure security on their work</a:t>
            </a:r>
          </a:p>
          <a:p>
            <a:endParaRPr lang="en-US" sz="2800" dirty="0" smtClean="0">
              <a:latin typeface="Arial Black" pitchFamily="34" charset="0"/>
              <a:ea typeface="American Typewriter"/>
              <a:cs typeface="American Typewriter"/>
            </a:endParaRPr>
          </a:p>
          <a:p>
            <a:r>
              <a:rPr lang="en-US" sz="2800" dirty="0" smtClean="0">
                <a:latin typeface="Arial Black" pitchFamily="34" charset="0"/>
                <a:ea typeface="American Typewriter"/>
                <a:cs typeface="American Typewriter"/>
              </a:rPr>
              <a:t>What schools, the media and the government should do to address the dilemma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576"/>
            <a:ext cx="9372599" cy="6217024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400" dirty="0" smtClean="0">
                <a:ln>
                  <a:solidFill>
                    <a:srgbClr val="000000"/>
                  </a:solidFill>
                </a:ln>
                <a:latin typeface="Angleterre Book" pitchFamily="34" charset="0"/>
                <a:cs typeface="Baskerville Old Face"/>
              </a:rPr>
              <a:t/>
            </a:r>
            <a:br>
              <a:rPr lang="en-US" sz="6400" dirty="0" smtClean="0">
                <a:ln>
                  <a:solidFill>
                    <a:srgbClr val="000000"/>
                  </a:solidFill>
                </a:ln>
                <a:latin typeface="Angleterre Book" pitchFamily="34" charset="0"/>
                <a:cs typeface="Baskerville Old Face"/>
              </a:rPr>
            </a:br>
            <a:r>
              <a:rPr lang="en-US" dirty="0" smtClean="0">
                <a:ln>
                  <a:solidFill>
                    <a:srgbClr val="000000"/>
                  </a:solidFill>
                </a:ln>
                <a:latin typeface="Baskerville Old Face"/>
                <a:cs typeface="Baskerville Old Face"/>
              </a:rPr>
              <a:t/>
            </a:r>
            <a:br>
              <a:rPr lang="en-US" dirty="0" smtClean="0">
                <a:ln>
                  <a:solidFill>
                    <a:srgbClr val="000000"/>
                  </a:solidFill>
                </a:ln>
                <a:latin typeface="Baskerville Old Face"/>
                <a:cs typeface="Baskerville Old Face"/>
              </a:rPr>
            </a:br>
            <a:r>
              <a:rPr lang="en-US" dirty="0" smtClean="0">
                <a:ln>
                  <a:solidFill>
                    <a:srgbClr val="000000"/>
                  </a:solidFill>
                </a:ln>
                <a:latin typeface="Baskerville Old Face"/>
                <a:cs typeface="Baskerville Old Face"/>
              </a:rPr>
              <a:t/>
            </a:r>
            <a:br>
              <a:rPr lang="en-US" dirty="0" smtClean="0">
                <a:ln>
                  <a:solidFill>
                    <a:srgbClr val="000000"/>
                  </a:solidFill>
                </a:ln>
                <a:latin typeface="Baskerville Old Face"/>
                <a:cs typeface="Baskerville Old Face"/>
              </a:rPr>
            </a:br>
            <a:r>
              <a:rPr lang="en-US" dirty="0" smtClean="0">
                <a:ln>
                  <a:solidFill>
                    <a:srgbClr val="000000"/>
                  </a:solidFill>
                </a:ln>
                <a:latin typeface="Baskerville Old Face"/>
                <a:cs typeface="Baskerville Old Face"/>
              </a:rPr>
              <a:t/>
            </a:r>
            <a:br>
              <a:rPr lang="en-US" dirty="0" smtClean="0">
                <a:ln>
                  <a:solidFill>
                    <a:srgbClr val="000000"/>
                  </a:solidFill>
                </a:ln>
                <a:latin typeface="Baskerville Old Face"/>
                <a:cs typeface="Baskerville Old Face"/>
              </a:rPr>
            </a:br>
            <a:r>
              <a:rPr lang="en-US" dirty="0" smtClean="0">
                <a:ln>
                  <a:solidFill>
                    <a:srgbClr val="000000"/>
                  </a:solidFill>
                </a:ln>
                <a:latin typeface="Baskerville Old Face"/>
                <a:cs typeface="Baskerville Old Face"/>
              </a:rPr>
              <a:t/>
            </a:r>
            <a:br>
              <a:rPr lang="en-US" dirty="0" smtClean="0">
                <a:ln>
                  <a:solidFill>
                    <a:srgbClr val="000000"/>
                  </a:solidFill>
                </a:ln>
                <a:latin typeface="Baskerville Old Face"/>
                <a:cs typeface="Baskerville Old Face"/>
              </a:rPr>
            </a:br>
            <a:r>
              <a:rPr lang="en-US" dirty="0" smtClean="0">
                <a:ln>
                  <a:solidFill>
                    <a:srgbClr val="000000"/>
                  </a:solidFill>
                </a:ln>
                <a:latin typeface="Baskerville Old Face"/>
                <a:cs typeface="Baskerville Old Face"/>
              </a:rPr>
              <a:t/>
            </a:r>
            <a:br>
              <a:rPr lang="en-US" dirty="0" smtClean="0">
                <a:ln>
                  <a:solidFill>
                    <a:srgbClr val="000000"/>
                  </a:solidFill>
                </a:ln>
                <a:latin typeface="Baskerville Old Face"/>
                <a:cs typeface="Baskerville Old Face"/>
              </a:rPr>
            </a:br>
            <a:r>
              <a:rPr lang="en-US" sz="4000" dirty="0" smtClean="0">
                <a:ln>
                  <a:solidFill>
                    <a:srgbClr val="000000"/>
                  </a:solidFill>
                </a:ln>
                <a:latin typeface="Angleterre Book" pitchFamily="34" charset="0"/>
                <a:cs typeface="Baskerville Old Face"/>
              </a:rPr>
              <a:t/>
            </a:r>
            <a:br>
              <a:rPr lang="en-US" sz="4000" dirty="0" smtClean="0">
                <a:ln>
                  <a:solidFill>
                    <a:srgbClr val="000000"/>
                  </a:solidFill>
                </a:ln>
                <a:latin typeface="Angleterre Book" pitchFamily="34" charset="0"/>
                <a:cs typeface="Baskerville Old Face"/>
              </a:rPr>
            </a:br>
            <a:r>
              <a:rPr lang="en-US" sz="3800" dirty="0" smtClean="0">
                <a:solidFill>
                  <a:srgbClr val="0070C0"/>
                </a:solidFill>
                <a:latin typeface="Arial Black" pitchFamily="34" charset="0"/>
              </a:rPr>
              <a:t>Respect the Copyrights of Songs.</a:t>
            </a:r>
            <a:endParaRPr lang="en-US" sz="3800" kern="0" dirty="0">
              <a:ln>
                <a:solidFill>
                  <a:srgbClr val="000000"/>
                </a:solidFill>
              </a:ln>
              <a:solidFill>
                <a:srgbClr val="0070C0"/>
              </a:solidFill>
              <a:latin typeface="Arial Black" pitchFamily="34" charset="0"/>
              <a:cs typeface="Baskerville Old Face"/>
            </a:endParaRPr>
          </a:p>
        </p:txBody>
      </p:sp>
      <p:pic>
        <p:nvPicPr>
          <p:cNvPr id="22530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1524000"/>
            <a:ext cx="3733800" cy="330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" y="1905000"/>
            <a:ext cx="2257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1905000"/>
            <a:ext cx="211613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592138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smtClean="0">
                <a:solidFill>
                  <a:srgbClr val="0070C0"/>
                </a:solidFill>
                <a:latin typeface="Arial Black" pitchFamily="34" charset="0"/>
                <a:ea typeface="+mj-ea"/>
                <a:cs typeface="+mj-cs"/>
              </a:rPr>
              <a:t>Follow the Law.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u="sng" dirty="0" smtClean="0">
                <a:solidFill>
                  <a:srgbClr val="0070C0"/>
                </a:solidFill>
                <a:latin typeface="Arial Black" pitchFamily="34" charset="0"/>
              </a:rPr>
              <a:t>Works Cited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Challis, Ben. “’The Song Remains The Same: A Review of the Legalities of Music Sampling.’” </a:t>
            </a:r>
            <a:r>
              <a:rPr lang="en-US" sz="5100" i="1" dirty="0" smtClean="0">
                <a:latin typeface="Arial Black" pitchFamily="34" charset="0"/>
                <a:cs typeface="Times New Roman" pitchFamily="18" charset="0"/>
              </a:rPr>
              <a:t>Music Law Updates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. </a:t>
            </a:r>
            <a:r>
              <a:rPr lang="en-US" sz="5100" dirty="0" err="1" smtClean="0">
                <a:latin typeface="Arial Black" pitchFamily="34" charset="0"/>
                <a:cs typeface="Times New Roman" pitchFamily="18" charset="0"/>
              </a:rPr>
              <a:t>N.p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., Dec. 2003. Web. 21 Oct. 2009.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Dames, K. Matthew. “Why the Frame of ‘Piracy’ Matters.” </a:t>
            </a:r>
            <a:r>
              <a:rPr lang="en-US" sz="5100" i="1" dirty="0" smtClean="0">
                <a:latin typeface="Arial Black" pitchFamily="34" charset="0"/>
                <a:cs typeface="Times New Roman" pitchFamily="18" charset="0"/>
              </a:rPr>
              <a:t>Information Today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 June 2009: 22+. Web. 9 Sept. 2009.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5100" dirty="0" err="1" smtClean="0">
                <a:latin typeface="Arial Black" pitchFamily="34" charset="0"/>
                <a:cs typeface="Times New Roman" pitchFamily="18" charset="0"/>
              </a:rPr>
              <a:t>Litwak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, Mark. “Protecting Your Stories: Borrowed Elements or Stolen Ideas?” </a:t>
            </a:r>
            <a:r>
              <a:rPr lang="en-US" sz="5100" i="1" dirty="0" smtClean="0">
                <a:latin typeface="Arial Black" pitchFamily="34" charset="0"/>
                <a:cs typeface="Times New Roman" pitchFamily="18" charset="0"/>
              </a:rPr>
              <a:t>Mark </a:t>
            </a:r>
            <a:r>
              <a:rPr lang="en-US" sz="5100" i="1" dirty="0" err="1" smtClean="0">
                <a:latin typeface="Arial Black" pitchFamily="34" charset="0"/>
                <a:cs typeface="Times New Roman" pitchFamily="18" charset="0"/>
              </a:rPr>
              <a:t>Litwak’s</a:t>
            </a:r>
            <a:r>
              <a:rPr lang="en-US" sz="5100" i="1" dirty="0" smtClean="0">
                <a:latin typeface="Arial Black" pitchFamily="34" charset="0"/>
                <a:cs typeface="Times New Roman" pitchFamily="18" charset="0"/>
              </a:rPr>
              <a:t> Entertainment Law Resources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. </a:t>
            </a:r>
            <a:r>
              <a:rPr lang="en-US" sz="5100" dirty="0" err="1" smtClean="0">
                <a:latin typeface="Arial Black" pitchFamily="34" charset="0"/>
                <a:cs typeface="Times New Roman" pitchFamily="18" charset="0"/>
              </a:rPr>
              <a:t>N.p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., 2003. Web. 4 Oct. 2009.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5100" dirty="0" err="1" smtClean="0">
                <a:latin typeface="Arial Black" pitchFamily="34" charset="0"/>
                <a:cs typeface="Times New Roman" pitchFamily="18" charset="0"/>
              </a:rPr>
              <a:t>Lovette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, Cliff. “Cliff </a:t>
            </a:r>
            <a:r>
              <a:rPr lang="en-US" sz="5100" dirty="0" err="1" smtClean="0">
                <a:latin typeface="Arial Black" pitchFamily="34" charset="0"/>
                <a:cs typeface="Times New Roman" pitchFamily="18" charset="0"/>
              </a:rPr>
              <a:t>Lovette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: Entertainment Lawyer.” C-47. 3 July 2007. </a:t>
            </a:r>
            <a:r>
              <a:rPr lang="en-US" sz="5100" i="1" dirty="0" smtClean="0">
                <a:latin typeface="Arial Black" pitchFamily="34" charset="0"/>
                <a:cs typeface="Times New Roman" pitchFamily="18" charset="0"/>
              </a:rPr>
              <a:t>www.youtube.com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. Web. 10 Oct. 2009.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Sax, Jody. “What Does Copyright Protect.” </a:t>
            </a:r>
            <a:r>
              <a:rPr lang="en-US" sz="5100" i="1" dirty="0" smtClean="0">
                <a:latin typeface="Arial Black" pitchFamily="34" charset="0"/>
                <a:cs typeface="Times New Roman" pitchFamily="18" charset="0"/>
              </a:rPr>
              <a:t>Law Girl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. </a:t>
            </a:r>
            <a:r>
              <a:rPr lang="en-US" sz="5100" dirty="0" err="1" smtClean="0">
                <a:latin typeface="Arial Black" pitchFamily="34" charset="0"/>
                <a:cs typeface="Times New Roman" pitchFamily="18" charset="0"/>
              </a:rPr>
              <a:t>N.p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., </a:t>
            </a:r>
            <a:r>
              <a:rPr lang="en-US" sz="5100" dirty="0" err="1" smtClean="0">
                <a:latin typeface="Arial Black" pitchFamily="34" charset="0"/>
                <a:cs typeface="Times New Roman" pitchFamily="18" charset="0"/>
              </a:rPr>
              <a:t>n.d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. Web. 14 Oct. 2009.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Vance, Eric. “Protecting Intellectual Property.” </a:t>
            </a:r>
            <a:r>
              <a:rPr lang="en-US" sz="5100" i="1" dirty="0" smtClean="0">
                <a:latin typeface="Arial Black" pitchFamily="34" charset="0"/>
                <a:cs typeface="Times New Roman" pitchFamily="18" charset="0"/>
              </a:rPr>
              <a:t>Lawyers.com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. </a:t>
            </a:r>
            <a:r>
              <a:rPr lang="en-US" sz="5100" dirty="0" err="1" smtClean="0">
                <a:latin typeface="Arial Black" pitchFamily="34" charset="0"/>
                <a:cs typeface="Times New Roman" pitchFamily="18" charset="0"/>
              </a:rPr>
              <a:t>N.p</a:t>
            </a:r>
            <a:r>
              <a:rPr lang="en-US" sz="5100" dirty="0" smtClean="0">
                <a:latin typeface="Arial Black" pitchFamily="34" charset="0"/>
                <a:cs typeface="Times New Roman" pitchFamily="18" charset="0"/>
              </a:rPr>
              <a:t>., 2009. Web. 5 Oct. 2009. </a:t>
            </a:r>
            <a:endParaRPr lang="en-US" sz="5100" dirty="0" smtClean="0">
              <a:latin typeface="Arial Black" pitchFamily="34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0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1349</TotalTime>
  <Words>396</Words>
  <Application>Microsoft Office PowerPoint</Application>
  <PresentationFormat>On-screen Show (4:3)</PresentationFormat>
  <Paragraphs>47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Slide 1</vt:lpstr>
      <vt:lpstr>Entertainment Law: Protecting the Rights of Famous Writers</vt:lpstr>
      <vt:lpstr>Music Piracy</vt:lpstr>
      <vt:lpstr>The Rights of Writers</vt:lpstr>
      <vt:lpstr>Slide 5</vt:lpstr>
      <vt:lpstr>Slide 6</vt:lpstr>
      <vt:lpstr>If Piracy Continues…</vt:lpstr>
      <vt:lpstr>Taking Action…</vt:lpstr>
      <vt:lpstr>       Respect the Copyrights of Songs.</vt:lpstr>
      <vt:lpstr>Works Cited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Entertainment Law: Protecting the Rights of Famous Writers</dc:title>
  <dc:creator>admin</dc:creator>
  <cp:lastModifiedBy>Scheckelhoff</cp:lastModifiedBy>
  <cp:revision>42</cp:revision>
  <dcterms:created xsi:type="dcterms:W3CDTF">2009-11-02T01:17:23Z</dcterms:created>
  <dcterms:modified xsi:type="dcterms:W3CDTF">2010-10-07T13:19:59Z</dcterms:modified>
</cp:coreProperties>
</file>